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avi" ContentType="video/x-msvide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Default Extension="wmv" ContentType="video/x-ms-wmv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31" r:id="rId3"/>
    <p:sldId id="333" r:id="rId4"/>
    <p:sldId id="372" r:id="rId5"/>
    <p:sldId id="334" r:id="rId6"/>
    <p:sldId id="335" r:id="rId7"/>
    <p:sldId id="336" r:id="rId8"/>
    <p:sldId id="337" r:id="rId9"/>
    <p:sldId id="338" r:id="rId10"/>
    <p:sldId id="332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73" r:id="rId20"/>
    <p:sldId id="347" r:id="rId21"/>
    <p:sldId id="348" r:id="rId22"/>
    <p:sldId id="349" r:id="rId23"/>
    <p:sldId id="350" r:id="rId24"/>
    <p:sldId id="374" r:id="rId25"/>
    <p:sldId id="351" r:id="rId26"/>
    <p:sldId id="359" r:id="rId27"/>
    <p:sldId id="358" r:id="rId28"/>
    <p:sldId id="357" r:id="rId29"/>
    <p:sldId id="354" r:id="rId30"/>
    <p:sldId id="366" r:id="rId31"/>
    <p:sldId id="356" r:id="rId32"/>
    <p:sldId id="355" r:id="rId33"/>
    <p:sldId id="375" r:id="rId34"/>
    <p:sldId id="365" r:id="rId35"/>
    <p:sldId id="364" r:id="rId36"/>
    <p:sldId id="363" r:id="rId37"/>
    <p:sldId id="362" r:id="rId38"/>
    <p:sldId id="361" r:id="rId39"/>
    <p:sldId id="360" r:id="rId40"/>
    <p:sldId id="371" r:id="rId41"/>
    <p:sldId id="370" r:id="rId42"/>
    <p:sldId id="369" r:id="rId43"/>
    <p:sldId id="368" r:id="rId44"/>
    <p:sldId id="31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20" autoAdjust="0"/>
  </p:normalViewPr>
  <p:slideViewPr>
    <p:cSldViewPr snapToGrid="0" snapToObjects="1">
      <p:cViewPr>
        <p:scale>
          <a:sx n="75" d="100"/>
          <a:sy n="75" d="100"/>
        </p:scale>
        <p:origin x="-1666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215AE77-B561-0244-B3AB-E6657E625B0D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762A58-CA00-754F-B1F3-D960A23842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66503" y="1495425"/>
            <a:ext cx="33909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2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3.avi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4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wmv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5.wm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167156" y="3052942"/>
            <a:ext cx="8635999" cy="963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7F7F7F"/>
                </a:solidFill>
                <a:latin typeface="+mj-lt"/>
                <a:cs typeface="Helvetica" pitchFamily="34" charset="0"/>
              </a:rPr>
              <a:t>巫义锐</a:t>
            </a:r>
            <a:endParaRPr lang="en-US" b="1" dirty="0">
              <a:solidFill>
                <a:srgbClr val="7F7F7F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10" y="1690173"/>
            <a:ext cx="8983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800" b="1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数字图像处理</a:t>
            </a:r>
            <a:endParaRPr lang="zh-CN" altLang="en-US" sz="48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矩形 20"/>
          <p:cNvSpPr/>
          <p:nvPr/>
        </p:nvSpPr>
        <p:spPr>
          <a:xfrm>
            <a:off x="80210" y="4457701"/>
            <a:ext cx="8809892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endParaRPr lang="en-US" sz="3200" b="1" i="1" dirty="0">
              <a:solidFill>
                <a:srgbClr val="000000"/>
              </a:solidFill>
              <a:cs typeface="Helvetica" pitchFamily="34" charset="0"/>
            </a:endParaRPr>
          </a:p>
          <a:p>
            <a:pPr algn="ctr"/>
            <a:r>
              <a:rPr lang="zh-CN" altLang="en-US" sz="3200" b="1" dirty="0"/>
              <a:t>河海大学计算机与信息学院</a:t>
            </a:r>
            <a:endParaRPr lang="en-US" altLang="zh-CN" sz="3200" b="1" dirty="0"/>
          </a:p>
          <a:p>
            <a:pPr>
              <a:defRPr/>
            </a:pPr>
            <a:r>
              <a:rPr lang="zh-CN" altLang="en-US" sz="3200" b="1" dirty="0"/>
              <a:t>               个人网址：</a:t>
            </a:r>
            <a:r>
              <a:rPr lang="en-US" altLang="zh-CN" sz="3200" b="1" dirty="0"/>
              <a:t>wuyirui.github.io</a:t>
            </a:r>
          </a:p>
          <a:p>
            <a:pPr>
              <a:defRPr/>
            </a:pPr>
            <a:r>
              <a:rPr lang="zh-CN" altLang="en-US" sz="3200" b="1" dirty="0"/>
              <a:t>             电子邮箱：</a:t>
            </a:r>
            <a:r>
              <a:rPr lang="en-US" altLang="zh-CN" sz="3200" b="1" dirty="0"/>
              <a:t>wuyirui@hhu.edu.cn</a:t>
            </a:r>
            <a:endParaRPr lang="zh-CN" altLang="en-US" sz="3200" b="1" dirty="0"/>
          </a:p>
          <a:p>
            <a:pPr algn="ctr"/>
            <a:endParaRPr lang="zh-CN" altLang="en-US" sz="3200" b="1" dirty="0"/>
          </a:p>
          <a:p>
            <a:pPr algn="ctr"/>
            <a:r>
              <a:rPr lang="en-US" altLang="zh-CN" sz="3200" i="1" dirty="0"/>
              <a:t>      </a:t>
            </a:r>
          </a:p>
          <a:p>
            <a:pPr algn="ctr">
              <a:lnSpc>
                <a:spcPct val="60000"/>
              </a:lnSpc>
            </a:pPr>
            <a:endParaRPr lang="en-US" sz="3200" i="1" baseline="30000" dirty="0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sz="3200" i="1" baseline="30000" dirty="0">
                <a:solidFill>
                  <a:schemeClr val="bg1"/>
                </a:solidFill>
              </a:rPr>
              <a:t> </a:t>
            </a:r>
            <a:endParaRPr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xmlns="" val="162453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58932" y="211015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成绩评定方式</a:t>
            </a:r>
            <a:endParaRPr 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631493" y="1573823"/>
            <a:ext cx="79746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C00000"/>
                </a:solidFill>
              </a:rPr>
              <a:t>评定</a:t>
            </a:r>
            <a:r>
              <a:rPr lang="zh-CN" altLang="en-US" sz="3200" dirty="0" smtClean="0">
                <a:solidFill>
                  <a:srgbClr val="C00000"/>
                </a:solidFill>
              </a:rPr>
              <a:t>方式</a:t>
            </a:r>
            <a:r>
              <a:rPr lang="zh-CN" altLang="en-US" sz="3200" dirty="0">
                <a:solidFill>
                  <a:srgbClr val="C00000"/>
                </a:solidFill>
              </a:rPr>
              <a:t>：</a:t>
            </a:r>
            <a:endParaRPr lang="en-US" altLang="zh-CN" sz="3200" dirty="0">
              <a:solidFill>
                <a:srgbClr val="C00000"/>
              </a:solidFill>
            </a:endParaRPr>
          </a:p>
          <a:p>
            <a:r>
              <a:rPr lang="zh-CN" altLang="en-US" sz="3200" dirty="0"/>
              <a:t>平时作业</a:t>
            </a:r>
            <a:r>
              <a:rPr lang="en-US" altLang="zh-CN" sz="3200" dirty="0"/>
              <a:t>30%+</a:t>
            </a:r>
            <a:r>
              <a:rPr lang="zh-CN" altLang="en-US" sz="3200" dirty="0"/>
              <a:t>点名</a:t>
            </a:r>
            <a:r>
              <a:rPr lang="en-US" altLang="zh-CN" sz="3200" dirty="0"/>
              <a:t>20%+</a:t>
            </a:r>
            <a:r>
              <a:rPr lang="zh-CN" altLang="en-US" sz="3200" dirty="0"/>
              <a:t>期末考试</a:t>
            </a:r>
            <a:r>
              <a:rPr lang="en-US" altLang="zh-CN" sz="3200" dirty="0"/>
              <a:t>50%</a:t>
            </a:r>
            <a:r>
              <a:rPr lang="zh-CN" altLang="en-US" sz="3200" dirty="0"/>
              <a:t>；</a:t>
            </a:r>
            <a:endParaRPr lang="en-US" altLang="zh-CN" sz="3200" dirty="0"/>
          </a:p>
          <a:p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平时作业：</a:t>
            </a:r>
            <a:r>
              <a:rPr lang="zh-CN" altLang="en-US" sz="3200" dirty="0"/>
              <a:t>一次；</a:t>
            </a:r>
            <a:endParaRPr lang="en-US" altLang="zh-CN" sz="3200" dirty="0"/>
          </a:p>
          <a:p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点名方式：</a:t>
            </a:r>
            <a:r>
              <a:rPr lang="zh-CN" altLang="en-US" sz="3200" dirty="0"/>
              <a:t>抽点；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期末考试方式</a:t>
            </a:r>
            <a:r>
              <a:rPr lang="zh-CN" altLang="en-US" sz="3200" dirty="0"/>
              <a:t>：可带一张纸的开卷考试；</a:t>
            </a:r>
          </a:p>
        </p:txBody>
      </p:sp>
    </p:spTree>
    <p:extLst>
      <p:ext uri="{BB962C8B-B14F-4D97-AF65-F5344CB8AC3E}">
        <p14:creationId xmlns:p14="http://schemas.microsoft.com/office/powerpoint/2010/main" xmlns="" val="9303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推荐教材</a:t>
            </a:r>
            <a:endParaRPr 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530381" y="1183015"/>
            <a:ext cx="79746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Rafael C. Gonzalez, Richard E. Woods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著，阮秋琦、阮宇智等译，数字图像处理（第三版），电子工业出版社，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2003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Richard 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Szeliski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著，艾海舟 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 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兴军亮译，计算机视觉，清华大学出版社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3722" y="4067767"/>
            <a:ext cx="1974850" cy="239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42" y="3983782"/>
            <a:ext cx="1748790" cy="26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85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489548" y="191754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国内外著名会议</a:t>
            </a:r>
            <a:endParaRPr 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9548" y="1245106"/>
            <a:ext cx="7811769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著名会议</a:t>
            </a:r>
            <a:r>
              <a:rPr lang="zh-CN" altLang="en-US" sz="240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：</a:t>
            </a:r>
            <a:br>
              <a:rPr lang="zh-CN" altLang="en-US" sz="240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lang="en-US" altLang="zh-CN" sz="240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IEEE International Conference on Computer Vision (ICCV)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IEEE International Conference on Computer Vision and Pattern Recognition (CVPR)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European Conference on Computer Vision(ECCV)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ACM Multimedia Conference (MM)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IEEE International Conference on Image Processing (ICIP)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IEEE International Conference on Multimedia and Expo (ICME)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International Conference on Pattern Recognition (ICPR)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ACM International Conference on Image and Video Retrieval (CIVR)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……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9547" y="1951892"/>
            <a:ext cx="7811769" cy="1547446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41376" y="1582560"/>
            <a:ext cx="40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俗称：计算机视觉三大会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500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489548" y="178306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国内外著名期刊</a:t>
            </a:r>
            <a:endParaRPr 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9548" y="1245106"/>
            <a:ext cx="844109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著名期刊</a:t>
            </a:r>
            <a:r>
              <a:rPr lang="zh-CN" altLang="en-US" sz="240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：</a:t>
            </a:r>
            <a:br>
              <a:rPr lang="zh-CN" altLang="en-US" sz="2400" dirty="0">
                <a:solidFill>
                  <a:srgbClr val="0000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lang="en-US" altLang="zh-CN" sz="2400" dirty="0">
              <a:solidFill>
                <a:srgbClr val="00000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Pattern Analysis and Machine Intelligence (PAMI)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 (TIP)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Circuits and Systems for Video Technology (CSVT)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Vision (IJCV)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 (PR)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and Vision Computing (IVC)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……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2551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394460"/>
            <a:ext cx="6359572" cy="26701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一、图像的概念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二、图像处理的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endParaRPr lang="en-US" altLang="zh-CN" sz="34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图像处理的研究内容</a:t>
            </a:r>
          </a:p>
        </p:txBody>
      </p:sp>
    </p:spTree>
    <p:extLst>
      <p:ext uri="{BB962C8B-B14F-4D97-AF65-F5344CB8AC3E}">
        <p14:creationId xmlns:p14="http://schemas.microsoft.com/office/powerpoint/2010/main" xmlns="" val="160958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</a:t>
            </a:r>
            <a:r>
              <a:rPr lang="zh-CN" altLang="en-US" sz="3700" dirty="0" smtClean="0"/>
              <a:t>概念：数学表示</a:t>
            </a:r>
            <a:endParaRPr lang="en-US" sz="3700" dirty="0"/>
          </a:p>
        </p:txBody>
      </p:sp>
      <p:sp>
        <p:nvSpPr>
          <p:cNvPr id="2" name="矩形 1"/>
          <p:cNvSpPr/>
          <p:nvPr/>
        </p:nvSpPr>
        <p:spPr>
          <a:xfrm>
            <a:off x="487680" y="1120676"/>
            <a:ext cx="8392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定义为二维函数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),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其中，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是空间坐标，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是点（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）的幅值；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灰度图像是一个二维灰度（或亮度）函数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彩色图像由三个（如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RGB,HSV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）二维灰度（或亮度）函数</a:t>
            </a:r>
            <a:b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1852" y="3429000"/>
            <a:ext cx="3051175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267199" y="3246427"/>
            <a:ext cx="10749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125,153,158,157,127,70,103,120,129,144,144,150,150,147,150,160,165,160,164,165,167,175,175,166,133, 60,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133,154,158,100,116,120, 97, 74, 54, 74,118,146,148,150,145,157,164,157,158,162,165,171,155,115, 88, 49,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155,163, 95,112,123,101,137,108, 81, 71, 63, 81,137,142,146,152,159,161,159,154,138, 81, 78, 84,114, 95,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167, 69, 85, 59, 65, 43, 85, 34, 69, 78,104,101,117,132,134,149,160,165,158,143,114, 99, 57, 45, 51, 57,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 54, 46, 38, 44, 38, 36, 44, 36, 25, 48,115,113,114,124,135,152,168,169,156, 75, 43, 39, 41, 38, 42, 41,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 58, 30, 44, 35, 28, 69,144,147, 57, 60, 93,106,119,124,131,144,175,177, 63, 30, 30,124,139, 65, 31, 39,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 61, 35, 75, 51, 66, 58,167,177,153, 58, 80, 95,108,120,133,155,182,137, 84, 74, 54, 61,149, 96, 36, 29,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115, 71, 84,105, 86,136,172,175,128,126,114,106,109,115,127,169,187,105,102, 95, 66,135,145, 87, 38, 38,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124,120,106, 93, 95,117,120,131,148,144,113,112,109,115,128,162,193,143,132,124,110,131, 97, 53, 66, 47,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129,123,128,114,108,115,102,121,129,125,113,112,111,111,127,162,192,150,129,117,112,107, 64, 67, 73, 48,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133,139,132,127,128,134,136,144,140,141,113,120,114,115,122,154,188,159,143,131,125,112,105, 95, 88, 52,</a:t>
            </a: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136,138,143,145,138,143,143,141,144,129,118,119,115,112,120,152,186,165,150,139,128,117,109,104, 93, 58,</a:t>
            </a:r>
          </a:p>
        </p:txBody>
      </p:sp>
    </p:spTree>
    <p:extLst>
      <p:ext uri="{BB962C8B-B14F-4D97-AF65-F5344CB8AC3E}">
        <p14:creationId xmlns:p14="http://schemas.microsoft.com/office/powerpoint/2010/main" xmlns="" val="3639704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</a:t>
            </a:r>
            <a:r>
              <a:rPr lang="zh-CN" altLang="en-US" sz="3700" dirty="0" smtClean="0"/>
              <a:t>概念：示例</a:t>
            </a:r>
            <a:r>
              <a:rPr lang="en-US" altLang="zh-CN" sz="3700" dirty="0" smtClean="0"/>
              <a:t>1</a:t>
            </a:r>
            <a:endParaRPr lang="en-US" sz="3700" dirty="0"/>
          </a:p>
        </p:txBody>
      </p:sp>
      <p:pic>
        <p:nvPicPr>
          <p:cNvPr id="6" name="Picture 5" descr="character 1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3871" y="1473148"/>
            <a:ext cx="2347409" cy="188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924560" y="5454494"/>
            <a:ext cx="28411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照片、图画</a:t>
            </a:r>
          </a:p>
        </p:txBody>
      </p:sp>
      <p:sp>
        <p:nvSpPr>
          <p:cNvPr id="2" name="AutoShape 2" descr="http://i0.hdslb.com/video/2f/2fa44b25687c7679b7c070af97a087ce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0.hdslb.com/video/2f/2fa44b25687c7679b7c070af97a087ce.jpg"/>
          <p:cNvSpPr>
            <a:spLocks noChangeAspect="1" noChangeArrowheads="1"/>
          </p:cNvSpPr>
          <p:nvPr/>
        </p:nvSpPr>
        <p:spPr bwMode="auto">
          <a:xfrm>
            <a:off x="-833120" y="39979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http://imgsrc.baidu.com/forum/w%3D580%3B/sign=1fdbefc33d87e9504217f36420035243/2e2eb9389b504fc27cb95005e2dde71191ef6dc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4121" y="1599355"/>
            <a:ext cx="18097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3944858"/>
            <a:ext cx="40386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03" y="2232799"/>
            <a:ext cx="4073897" cy="26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4917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681038" y="2089944"/>
            <a:ext cx="3925887" cy="3660775"/>
            <a:chOff x="476" y="1434"/>
            <a:chExt cx="2473" cy="2306"/>
          </a:xfrm>
        </p:grpSpPr>
        <p:pic>
          <p:nvPicPr>
            <p:cNvPr id="8" name="Picture 6" descr="img504808_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6" y="1434"/>
              <a:ext cx="2473" cy="1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57" y="3249"/>
              <a:ext cx="213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黑体" pitchFamily="49" charset="-122"/>
                  <a:ea typeface="黑体" pitchFamily="49" charset="-122"/>
                </a:rPr>
                <a:t>红外图像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黑体" pitchFamily="49" charset="-122"/>
                  <a:ea typeface="黑体" pitchFamily="49" charset="-122"/>
                </a:rPr>
                <a:t>(</a:t>
              </a:r>
              <a:r>
                <a:rPr lang="zh-CN" altLang="en-US" dirty="0">
                  <a:latin typeface="黑体" pitchFamily="49" charset="-122"/>
                  <a:ea typeface="黑体" pitchFamily="49" charset="-122"/>
                </a:rPr>
                <a:t>美国攻打阿富汗</a:t>
              </a:r>
              <a:r>
                <a:rPr lang="en-US" altLang="zh-CN" dirty="0">
                  <a:latin typeface="黑体" pitchFamily="49" charset="-122"/>
                  <a:ea typeface="黑体" pitchFamily="49" charset="-122"/>
                </a:rPr>
                <a:t>)</a:t>
              </a: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929188" y="2089944"/>
            <a:ext cx="3346450" cy="3659188"/>
            <a:chOff x="3107" y="1389"/>
            <a:chExt cx="2108" cy="2305"/>
          </a:xfrm>
        </p:grpSpPr>
        <p:pic>
          <p:nvPicPr>
            <p:cNvPr id="6" name="Picture 9" descr="lung+skin_50_0_340">
              <a:hlinkClick r:id="rId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4">
              <a:lum bright="20000" contrast="22000"/>
            </a:blip>
            <a:srcRect/>
            <a:stretch>
              <a:fillRect/>
            </a:stretch>
          </p:blipFill>
          <p:spPr bwMode="auto">
            <a:xfrm>
              <a:off x="3107" y="1389"/>
              <a:ext cx="2108" cy="18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3152" y="3203"/>
              <a:ext cx="1951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黑体" pitchFamily="49" charset="-122"/>
                  <a:ea typeface="黑体" pitchFamily="49" charset="-122"/>
                </a:rPr>
                <a:t>CT</a:t>
              </a:r>
              <a:r>
                <a:rPr lang="zh-CN" altLang="en-US">
                  <a:latin typeface="黑体" pitchFamily="49" charset="-122"/>
                  <a:ea typeface="黑体" pitchFamily="49" charset="-122"/>
                </a:rPr>
                <a:t>图像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黑体" pitchFamily="49" charset="-122"/>
                  <a:ea typeface="黑体" pitchFamily="49" charset="-122"/>
                </a:rPr>
                <a:t>(</a:t>
              </a:r>
              <a:r>
                <a:rPr lang="zh-CN" altLang="en-US">
                  <a:latin typeface="黑体" pitchFamily="49" charset="-122"/>
                  <a:ea typeface="黑体" pitchFamily="49" charset="-122"/>
                </a:rPr>
                <a:t>肺与皮肤</a:t>
              </a:r>
              <a:r>
                <a:rPr lang="en-US" altLang="zh-CN">
                  <a:latin typeface="黑体" pitchFamily="49" charset="-122"/>
                  <a:ea typeface="黑体" pitchFamily="49" charset="-122"/>
                </a:rPr>
                <a:t>)</a:t>
              </a:r>
            </a:p>
          </p:txBody>
        </p:sp>
      </p:grpSp>
      <p:sp>
        <p:nvSpPr>
          <p:cNvPr id="11" name="Text Placeholder 4"/>
          <p:cNvSpPr txBox="1">
            <a:spLocks/>
          </p:cNvSpPr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</a:t>
            </a:r>
            <a:r>
              <a:rPr lang="zh-CN" altLang="en-US" sz="3700" dirty="0" smtClean="0"/>
              <a:t>概念：示例</a:t>
            </a:r>
            <a:r>
              <a:rPr lang="en-US" altLang="zh-CN" sz="3700" dirty="0" smtClean="0"/>
              <a:t>2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xmlns="" val="565350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o_1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23266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 descr="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7220" y="4318339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4327864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934200" y="29337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PDF417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200400" y="60579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DataMatrix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783279" y="5980313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/>
              <a:t>QR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88766" y="1473870"/>
            <a:ext cx="1447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二维码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</a:t>
            </a:r>
            <a:r>
              <a:rPr lang="zh-CN" altLang="en-US" sz="3700" dirty="0" smtClean="0"/>
              <a:t>概念：示例</a:t>
            </a:r>
            <a:r>
              <a:rPr lang="en-US" altLang="zh-CN" sz="3700" dirty="0" smtClean="0"/>
              <a:t>3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xmlns="" val="74211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277033" y="1395405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一、图像的概念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二、图像处理的</a:t>
            </a:r>
            <a:r>
              <a:rPr lang="zh-CN" altLang="en-US" sz="3400" dirty="0" smtClean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endParaRPr lang="en-US" altLang="zh-CN" sz="3400" dirty="0" smtClean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图像处理的研究内容</a:t>
            </a:r>
          </a:p>
        </p:txBody>
      </p:sp>
    </p:spTree>
    <p:extLst>
      <p:ext uri="{BB962C8B-B14F-4D97-AF65-F5344CB8AC3E}">
        <p14:creationId xmlns:p14="http://schemas.microsoft.com/office/powerpoint/2010/main" xmlns="" val="160958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508400" y="322385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自我介绍</a:t>
            </a:r>
            <a:endParaRPr 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508400" y="1389185"/>
            <a:ext cx="79746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巫义锐，工学博士，河海大学计算机与信息学院讲师，研究方向为计算机视觉、模式识别、计算机图形学与多媒体系统。我于</a:t>
            </a:r>
            <a:r>
              <a:rPr lang="en-US" altLang="zh-CN" sz="3200" dirty="0"/>
              <a:t>2011</a:t>
            </a:r>
            <a:r>
              <a:rPr lang="zh-CN" altLang="en-US" sz="3200" dirty="0"/>
              <a:t>年在南京大学计算机科学与技术系获得理学学士学位，同年被保送至南京大学计算机科学与技术系攻读博士学位，并于</a:t>
            </a:r>
            <a:r>
              <a:rPr lang="en-US" altLang="zh-CN" sz="3200" dirty="0"/>
              <a:t>2016</a:t>
            </a:r>
            <a:r>
              <a:rPr lang="zh-CN" altLang="en-US" sz="3200" dirty="0"/>
              <a:t>年获得工学博士学位。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400" y="5336931"/>
            <a:ext cx="7974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cap="all" spc="120" dirty="0">
                <a:solidFill>
                  <a:schemeClr val="tx2"/>
                </a:solidFill>
                <a:latin typeface="+mj-lt"/>
              </a:rPr>
              <a:t>如果大家有兴趣从事计算机视觉与人工智能的研究或实践，欢迎大家通过</a:t>
            </a:r>
            <a:r>
              <a:rPr lang="en-US" altLang="zh-CN" sz="2400" cap="all" spc="12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zh-CN" altLang="en-US" sz="2400" cap="all" spc="120" dirty="0">
                <a:solidFill>
                  <a:schemeClr val="tx2"/>
                </a:solidFill>
                <a:latin typeface="+mj-lt"/>
              </a:rPr>
              <a:t>联系我。</a:t>
            </a:r>
          </a:p>
        </p:txBody>
      </p:sp>
    </p:spTree>
    <p:extLst>
      <p:ext uri="{BB962C8B-B14F-4D97-AF65-F5344CB8AC3E}">
        <p14:creationId xmlns:p14="http://schemas.microsoft.com/office/powerpoint/2010/main" xmlns="" val="368961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</a:t>
            </a:r>
            <a:r>
              <a:rPr lang="zh-CN" altLang="en-US" sz="3700" dirty="0" smtClean="0"/>
              <a:t>基本概念</a:t>
            </a:r>
            <a:r>
              <a:rPr lang="zh-CN" altLang="en-US" sz="3700" dirty="0" smtClean="0"/>
              <a:t>：</a:t>
            </a:r>
            <a:r>
              <a:rPr lang="zh-CN" altLang="en-US" sz="3700" dirty="0" smtClean="0"/>
              <a:t>分类</a:t>
            </a:r>
            <a:endParaRPr lang="en-US" sz="3700" dirty="0"/>
          </a:p>
        </p:txBody>
      </p:sp>
      <p:sp>
        <p:nvSpPr>
          <p:cNvPr id="12" name="Rectangle 3"/>
          <p:cNvSpPr>
            <a:spLocks noGrp="1" noChangeArrowheads="1"/>
          </p:cNvSpPr>
          <p:nvPr/>
        </p:nvSpPr>
        <p:spPr bwMode="auto">
          <a:xfrm>
            <a:off x="359546" y="2050919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将一幅图像变为另一幅经过加工的图像，是图像到图像的过程。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将一幅图像转化为一种非图像的表示，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如语义信息或决策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xmlns="" val="1230876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166019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将一幅图像变为另一幅经过加工的图像，是图像到图像的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过程；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en-US" altLang="zh-CN" b="1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4" name="Picture 4" descr="MVC-0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156" y="2575612"/>
            <a:ext cx="4264025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MVC-0001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8143" y="2572437"/>
            <a:ext cx="4286250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4"/>
          <p:cNvSpPr txBox="1">
            <a:spLocks/>
          </p:cNvSpPr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图像处理的基本的</a:t>
            </a:r>
            <a:r>
              <a:rPr lang="zh-CN" altLang="en-US" sz="3700" dirty="0" smtClean="0"/>
              <a:t>概念：示例</a:t>
            </a:r>
            <a:r>
              <a:rPr lang="en-US" altLang="zh-CN" sz="3700" dirty="0" smtClean="0"/>
              <a:t>1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xmlns="" val="467595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0" y="1195310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将一幅图像转化为一种非图像的表示，如一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个语义信息或决策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</p:txBody>
      </p:sp>
      <p:pic>
        <p:nvPicPr>
          <p:cNvPr id="4" name="Picture 4" descr="第1章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6990" y="2408384"/>
            <a:ext cx="247015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第1章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6990" y="4638278"/>
            <a:ext cx="2470150" cy="186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282062" y="3070234"/>
            <a:ext cx="792162" cy="647700"/>
          </a:xfrm>
          <a:prstGeom prst="rightArrow">
            <a:avLst>
              <a:gd name="adj1" fmla="val 50000"/>
              <a:gd name="adj2" fmla="val 30576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240274" y="5007769"/>
            <a:ext cx="863600" cy="792162"/>
          </a:xfrm>
          <a:prstGeom prst="rightArrow">
            <a:avLst>
              <a:gd name="adj1" fmla="val 50000"/>
              <a:gd name="adj2" fmla="val 27255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图像处理的基本的</a:t>
            </a:r>
            <a:r>
              <a:rPr lang="zh-CN" altLang="en-US" sz="3700" dirty="0" smtClean="0"/>
              <a:t>概念：示例</a:t>
            </a:r>
            <a:r>
              <a:rPr lang="en-US" altLang="zh-CN" sz="3700" dirty="0" smtClean="0"/>
              <a:t>2</a:t>
            </a:r>
            <a:endParaRPr lang="en-US" sz="3700" dirty="0"/>
          </a:p>
        </p:txBody>
      </p:sp>
      <p:sp>
        <p:nvSpPr>
          <p:cNvPr id="2" name="矩形 1"/>
          <p:cNvSpPr/>
          <p:nvPr/>
        </p:nvSpPr>
        <p:spPr>
          <a:xfrm>
            <a:off x="5403993" y="3081018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</a:rPr>
              <a:t>这是一辆敞车</a:t>
            </a:r>
          </a:p>
        </p:txBody>
      </p:sp>
      <p:sp>
        <p:nvSpPr>
          <p:cNvPr id="9" name="矩形 8"/>
          <p:cNvSpPr/>
          <p:nvPr/>
        </p:nvSpPr>
        <p:spPr>
          <a:xfrm>
            <a:off x="5403993" y="5142240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</a:rPr>
              <a:t>这是一辆罐车</a:t>
            </a:r>
          </a:p>
        </p:txBody>
      </p:sp>
    </p:spTree>
    <p:extLst>
      <p:ext uri="{BB962C8B-B14F-4D97-AF65-F5344CB8AC3E}">
        <p14:creationId xmlns:p14="http://schemas.microsoft.com/office/powerpoint/2010/main" xmlns="" val="368836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7606" y="1793354"/>
            <a:ext cx="5758851" cy="2434480"/>
            <a:chOff x="648" y="2088"/>
            <a:chExt cx="4118" cy="1742"/>
          </a:xfrm>
        </p:grpSpPr>
        <p:pic>
          <p:nvPicPr>
            <p:cNvPr id="11" name="Picture 5" descr="s1_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8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6" descr="s2_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12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 descr="s3_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76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8" descr="s4_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40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 descr="s5_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104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0" descr="s6_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8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1" descr="s7_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512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2" descr="s8_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376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3" descr="s9_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240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4" descr="s10_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104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Text Placeholder 4"/>
          <p:cNvSpPr txBox="1">
            <a:spLocks/>
          </p:cNvSpPr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图像处理的基本的</a:t>
            </a:r>
            <a:r>
              <a:rPr lang="zh-CN" altLang="en-US" sz="3700" dirty="0" smtClean="0"/>
              <a:t>概念：示例</a:t>
            </a:r>
            <a:r>
              <a:rPr lang="en-US" altLang="zh-CN" sz="3700" dirty="0" smtClean="0"/>
              <a:t>3</a:t>
            </a:r>
            <a:endParaRPr lang="en-US" sz="3700" dirty="0"/>
          </a:p>
        </p:txBody>
      </p:sp>
      <p:sp>
        <p:nvSpPr>
          <p:cNvPr id="2" name="文本框 1"/>
          <p:cNvSpPr txBox="1"/>
          <p:nvPr/>
        </p:nvSpPr>
        <p:spPr>
          <a:xfrm>
            <a:off x="709866" y="2725474"/>
            <a:ext cx="146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人脸识别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26128" y="996162"/>
            <a:ext cx="2361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其他应用：</a:t>
            </a:r>
          </a:p>
        </p:txBody>
      </p:sp>
      <p:pic>
        <p:nvPicPr>
          <p:cNvPr id="23" name="Picture 2" descr="iriscod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883976" y="4603292"/>
            <a:ext cx="2685500" cy="201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文本框 23"/>
          <p:cNvSpPr txBox="1"/>
          <p:nvPr/>
        </p:nvSpPr>
        <p:spPr>
          <a:xfrm>
            <a:off x="709866" y="5265967"/>
            <a:ext cx="146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虹膜识别</a:t>
            </a:r>
          </a:p>
        </p:txBody>
      </p:sp>
    </p:spTree>
    <p:extLst>
      <p:ext uri="{BB962C8B-B14F-4D97-AF65-F5344CB8AC3E}">
        <p14:creationId xmlns:p14="http://schemas.microsoft.com/office/powerpoint/2010/main" xmlns="" val="278666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394460"/>
            <a:ext cx="6359572" cy="26701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一、图像的概念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二、图像处理的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endParaRPr lang="en-US" altLang="zh-CN" sz="34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 smtClean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三、图像处理相关学科简介</a:t>
            </a:r>
            <a:endParaRPr lang="zh-CN" altLang="en-US" sz="3400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图像处理的研究内容</a:t>
            </a:r>
          </a:p>
        </p:txBody>
      </p:sp>
    </p:spTree>
    <p:extLst>
      <p:ext uri="{BB962C8B-B14F-4D97-AF65-F5344CB8AC3E}">
        <p14:creationId xmlns:p14="http://schemas.microsoft.com/office/powerpoint/2010/main" xmlns="" val="160958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/>
        </p:nvSpPr>
        <p:spPr bwMode="auto">
          <a:xfrm>
            <a:off x="906780" y="2110154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3000" dirty="0">
                <a:effectLst/>
                <a:latin typeface="黑体" pitchFamily="49" charset="-122"/>
                <a:ea typeface="黑体" pitchFamily="49" charset="-122"/>
              </a:rPr>
              <a:t>计算机图形学</a:t>
            </a:r>
          </a:p>
          <a:p>
            <a:pPr eaLnBrk="1" hangingPunct="1">
              <a:defRPr/>
            </a:pPr>
            <a:r>
              <a:rPr lang="zh-CN" altLang="en-US" sz="3000" dirty="0">
                <a:effectLst/>
                <a:latin typeface="黑体" pitchFamily="49" charset="-122"/>
                <a:ea typeface="黑体" pitchFamily="49" charset="-122"/>
              </a:rPr>
              <a:t>计算机视觉</a:t>
            </a:r>
            <a:r>
              <a:rPr lang="en-US" altLang="zh-CN" sz="3000" dirty="0">
                <a:effectLst/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3000" dirty="0">
                <a:effectLst/>
                <a:latin typeface="黑体" pitchFamily="49" charset="-122"/>
                <a:ea typeface="黑体" pitchFamily="49" charset="-122"/>
              </a:rPr>
              <a:t>与</a:t>
            </a:r>
            <a:r>
              <a:rPr lang="zh-CN" altLang="en-US" sz="3000" dirty="0">
                <a:solidFill>
                  <a:srgbClr val="0070C0"/>
                </a:solidFill>
                <a:effectLst/>
                <a:latin typeface="黑体" pitchFamily="49" charset="-122"/>
                <a:ea typeface="黑体" pitchFamily="49" charset="-122"/>
              </a:rPr>
              <a:t>人工智能</a:t>
            </a:r>
            <a:r>
              <a:rPr lang="zh-CN" altLang="en-US" sz="3000" dirty="0">
                <a:effectLst/>
                <a:latin typeface="黑体" pitchFamily="49" charset="-122"/>
                <a:ea typeface="黑体" pitchFamily="49" charset="-122"/>
              </a:rPr>
              <a:t>高度相关</a:t>
            </a:r>
            <a:r>
              <a:rPr lang="en-US" altLang="zh-CN" sz="3000" dirty="0">
                <a:effectLst/>
                <a:latin typeface="黑体" pitchFamily="49" charset="-122"/>
                <a:ea typeface="黑体" pitchFamily="49" charset="-122"/>
              </a:rPr>
              <a:t>)</a:t>
            </a:r>
            <a:endParaRPr lang="zh-CN" altLang="en-US" sz="3000" dirty="0">
              <a:effectLst/>
              <a:latin typeface="黑体" pitchFamily="49" charset="-122"/>
              <a:ea typeface="黑体" pitchFamily="49" charset="-122"/>
            </a:endParaRPr>
          </a:p>
          <a:p>
            <a:pPr eaLnBrk="1" hangingPunct="1">
              <a:defRPr/>
            </a:pPr>
            <a:endParaRPr lang="zh-CN" altLang="en-US" sz="3000" dirty="0"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171560" y="175260"/>
            <a:ext cx="4850020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学科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简介</a:t>
            </a: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3399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341790" y="1828800"/>
            <a:ext cx="8633534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计算机将由概念所表示的物体（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不是实物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）图像进行处理和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显示；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侧重于根据给定的物体描述模型、光照及想象中的摄像机的成像几何，生成一幅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图像； 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目前的一个热门研究方向是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虚拟现实技术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defRPr/>
            </a:pPr>
            <a:endParaRPr lang="en-US" altLang="zh-CN" dirty="0"/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学科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简介：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计算机图形学</a:t>
            </a: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558" y="5266591"/>
            <a:ext cx="8803766" cy="523221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558" y="5266591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+mn-ea"/>
              </a:rPr>
              <a:t>注意区分数字图像处理学科与计算机图形学学科的区别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9149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g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918" y="2435550"/>
            <a:ext cx="3829050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upload-images.jianshu.io/upload_images/634870-700be7590602cd86.jpg?imageMogr2/auto-orient/strip%7CimageView2/2/w/12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0422" y="2072338"/>
            <a:ext cx="3455378" cy="3910288"/>
          </a:xfrm>
          <a:prstGeom prst="rect">
            <a:avLst/>
          </a:prstGeom>
          <a:noFill/>
        </p:spPr>
      </p:pic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209909" y="465992"/>
            <a:ext cx="7970118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学科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简介：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计算机图形学</a:t>
            </a: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302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171559" y="1494692"/>
            <a:ext cx="8532826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学科内涵可以表述为</a:t>
            </a:r>
            <a:r>
              <a:rPr lang="zh-CN" altLang="en-US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</a:t>
            </a:r>
            <a:r>
              <a:rPr lang="zh-CN" altLang="en-US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理解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目的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是发展出能够理解自然景物的系统。在机器人领域中，计算机视觉为机器人提供眼睛的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功能；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目前，机器视觉领域的研究中，一些热门方向是基于内容的图像检索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content-based image retrieval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、无人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驾驶</a:t>
            </a:r>
            <a:r>
              <a:rPr lang="zh-CN" altLang="en-US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车等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学科</a:t>
            </a:r>
            <a:r>
              <a:rPr lang="zh-CN" altLang="en-US" sz="3600" b="0" dirty="0" smtClean="0">
                <a:effectLst/>
                <a:latin typeface="+mn-ea"/>
                <a:ea typeface="+mn-ea"/>
              </a:rPr>
              <a:t>简介：计算机视觉</a:t>
            </a:r>
            <a:endParaRPr lang="zh-CN" altLang="en-US" sz="3600" b="0" dirty="0" smtClean="0"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559" y="5497435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+mn-ea"/>
              </a:rPr>
              <a:t>如何理解数字图像处理学科与计算机视觉学科的关系？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6111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457200" y="251620"/>
            <a:ext cx="8229600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600" dirty="0">
                <a:solidFill>
                  <a:schemeClr val="tx2"/>
                </a:solidFill>
                <a:effectLst/>
                <a:latin typeface="+mn-ea"/>
                <a:cs typeface="+mj-cs"/>
              </a:rPr>
              <a:t>图像分析、图像理解与图像处理的关系</a:t>
            </a:r>
            <a:endParaRPr lang="en-US" altLang="zh-CN" sz="3600" dirty="0">
              <a:solidFill>
                <a:schemeClr val="tx2"/>
              </a:solidFill>
              <a:effectLst/>
              <a:latin typeface="+mn-ea"/>
              <a:cs typeface="+mj-cs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ea typeface="黑体" pitchFamily="49" charset="-122"/>
            </a:endParaRP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图像处理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低层视觉</a:t>
            </a: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图像分析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中层视觉</a:t>
            </a: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图像理解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高层视觉</a:t>
            </a:r>
          </a:p>
        </p:txBody>
      </p:sp>
      <p:sp>
        <p:nvSpPr>
          <p:cNvPr id="3" name="矩形 2"/>
          <p:cNvSpPr/>
          <p:nvPr/>
        </p:nvSpPr>
        <p:spPr>
          <a:xfrm>
            <a:off x="248574" y="3365986"/>
            <a:ext cx="84382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底层</a:t>
            </a: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视觉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用于提取图像颜色、边缘和纹理等基础特征，这些特征往往不具任何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语义信息；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中层视觉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在底层特征的基础上进一步分组（聚类或分割），并分析其中的几何结构。中层视觉提供了语义理解的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高层</a:t>
            </a: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视觉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旨在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识别场景的表层语义信息并进行深入理解，研究对象为场景内存在的物体、文字和事件，研究内容包括物体检测与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识别、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分析场景事件和类别等。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305670" y="2121763"/>
            <a:ext cx="381740" cy="74572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02820" y="2233015"/>
            <a:ext cx="396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计算机视觉领域范畴</a:t>
            </a:r>
          </a:p>
        </p:txBody>
      </p:sp>
      <p:sp>
        <p:nvSpPr>
          <p:cNvPr id="6" name="文本框 4"/>
          <p:cNvSpPr txBox="1"/>
          <p:nvPr/>
        </p:nvSpPr>
        <p:spPr>
          <a:xfrm>
            <a:off x="4802820" y="1485900"/>
            <a:ext cx="396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</a:rPr>
              <a:t>数字图像处理</a:t>
            </a:r>
            <a:r>
              <a:rPr lang="zh-CN" altLang="en-US" sz="2800" dirty="0" smtClean="0">
                <a:solidFill>
                  <a:srgbClr val="0070C0"/>
                </a:solidFill>
              </a:rPr>
              <a:t>领域</a:t>
            </a:r>
            <a:r>
              <a:rPr lang="zh-CN" altLang="en-US" sz="2800" dirty="0">
                <a:solidFill>
                  <a:srgbClr val="0070C0"/>
                </a:solidFill>
              </a:rPr>
              <a:t>范畴</a:t>
            </a:r>
          </a:p>
        </p:txBody>
      </p:sp>
      <p:sp>
        <p:nvSpPr>
          <p:cNvPr id="7" name="右箭头 6"/>
          <p:cNvSpPr/>
          <p:nvPr/>
        </p:nvSpPr>
        <p:spPr>
          <a:xfrm>
            <a:off x="4305670" y="1661746"/>
            <a:ext cx="381740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574" y="6043642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+mn-ea"/>
              </a:rPr>
              <a:t>如何具化理解图像的三层视觉模型？   深度神经网络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37817" y="6206930"/>
            <a:ext cx="381740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910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924627" y="175846"/>
            <a:ext cx="8665389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/>
              <a:t>基于</a:t>
            </a:r>
            <a:r>
              <a:rPr lang="zh-CN" altLang="en-US" sz="4400" dirty="0"/>
              <a:t>视觉智能的扫地机器人</a:t>
            </a:r>
            <a:endParaRPr lang="en-US" sz="4400" dirty="0"/>
          </a:p>
        </p:txBody>
      </p:sp>
      <p:pic>
        <p:nvPicPr>
          <p:cNvPr id="6" name="16536DA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7742" y="1136737"/>
            <a:ext cx="4106122" cy="55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604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1" y="1019068"/>
            <a:ext cx="8471183" cy="4335252"/>
          </a:xfrm>
          <a:prstGeom prst="rect">
            <a:avLst/>
          </a:prstGeom>
        </p:spPr>
      </p:pic>
      <p:sp>
        <p:nvSpPr>
          <p:cNvPr id="3" name="Text Placeholder 4"/>
          <p:cNvSpPr txBox="1">
            <a:spLocks/>
          </p:cNvSpPr>
          <p:nvPr/>
        </p:nvSpPr>
        <p:spPr>
          <a:xfrm>
            <a:off x="-339896" y="149469"/>
            <a:ext cx="8751212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 smtClean="0">
                <a:latin typeface="+mn-ea"/>
                <a:cs typeface="+mj-cs"/>
              </a:rPr>
              <a:t>计算机视觉典型技术</a:t>
            </a:r>
            <a:r>
              <a:rPr lang="zh-CN" altLang="en-US" sz="3600" dirty="0">
                <a:latin typeface="+mn-ea"/>
                <a:cs typeface="+mj-cs"/>
              </a:rPr>
              <a:t>：深度神经网络</a:t>
            </a:r>
            <a:endParaRPr lang="en-US" altLang="en-US" sz="3600" dirty="0">
              <a:latin typeface="+mn-ea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7787" y="5504554"/>
            <a:ext cx="6991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深度神经网络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通过模拟人大脑的工作模式，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物体图像的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底层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高层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特征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xmlns="" val="55777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2853" y="1064953"/>
            <a:ext cx="7086961" cy="43299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884" y="351692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chemeClr val="tx2"/>
                </a:solidFill>
                <a:latin typeface="+mn-ea"/>
                <a:cs typeface="+mj-cs"/>
              </a:rPr>
              <a:t>基于大数据物体识别平台的无人驾驶</a:t>
            </a:r>
            <a:r>
              <a:rPr lang="zh-CN" altLang="en-US" sz="3200" cap="all" spc="120" dirty="0" smtClean="0">
                <a:solidFill>
                  <a:schemeClr val="tx2"/>
                </a:solidFill>
                <a:latin typeface="+mn-ea"/>
                <a:cs typeface="+mj-cs"/>
              </a:rPr>
              <a:t>汽车系统</a:t>
            </a:r>
            <a:endParaRPr lang="zh-CN" altLang="en-US" sz="3200" cap="all" spc="120" dirty="0">
              <a:solidFill>
                <a:schemeClr val="tx2"/>
              </a:solidFill>
              <a:latin typeface="+mn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4112" y="5565531"/>
            <a:ext cx="426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http://www.nvidia.com/object/drive-px.html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9474" y="6043642"/>
            <a:ext cx="4974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+mn-ea"/>
              </a:rPr>
              <a:t>为何要使用大数据平台技术？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2806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892" y="1205623"/>
            <a:ext cx="7907974" cy="516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592" y="298938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chemeClr val="tx2"/>
                </a:solidFill>
                <a:latin typeface="+mn-ea"/>
                <a:cs typeface="+mj-cs"/>
              </a:rPr>
              <a:t>基于大</a:t>
            </a:r>
            <a:r>
              <a:rPr lang="zh-CN" altLang="en-US" sz="3200" cap="all" spc="120" dirty="0" smtClean="0">
                <a:solidFill>
                  <a:schemeClr val="tx2"/>
                </a:solidFill>
                <a:latin typeface="+mn-ea"/>
                <a:cs typeface="+mj-cs"/>
              </a:rPr>
              <a:t>数据的遥感图像区域</a:t>
            </a:r>
            <a:r>
              <a:rPr lang="zh-CN" altLang="en-US" sz="3200" cap="all" spc="120" dirty="0">
                <a:solidFill>
                  <a:schemeClr val="tx2"/>
                </a:solidFill>
                <a:latin typeface="+mn-ea"/>
                <a:cs typeface="+mj-cs"/>
              </a:rPr>
              <a:t>分类识别系统</a:t>
            </a:r>
          </a:p>
        </p:txBody>
      </p:sp>
    </p:spTree>
    <p:extLst>
      <p:ext uri="{BB962C8B-B14F-4D97-AF65-F5344CB8AC3E}">
        <p14:creationId xmlns:p14="http://schemas.microsoft.com/office/powerpoint/2010/main" xmlns="" val="2728121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394460"/>
            <a:ext cx="6359572" cy="26701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endParaRPr lang="zh-CN" altLang="en-US" sz="3400" b="1" dirty="0">
              <a:effectLst/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一、图像的概念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二、图像处理的</a:t>
            </a: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endParaRPr lang="en-US" altLang="zh-CN" sz="34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3400" dirty="0" smtClean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图像处理的研究内容</a:t>
            </a:r>
          </a:p>
        </p:txBody>
      </p:sp>
    </p:spTree>
    <p:extLst>
      <p:ext uri="{BB962C8B-B14F-4D97-AF65-F5344CB8AC3E}">
        <p14:creationId xmlns:p14="http://schemas.microsoft.com/office/powerpoint/2010/main" xmlns="" val="1609586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>
            <a:spLocks/>
          </p:cNvSpPr>
          <p:nvPr/>
        </p:nvSpPr>
        <p:spPr>
          <a:xfrm>
            <a:off x="510026" y="390426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</a:t>
            </a:r>
            <a:r>
              <a:rPr lang="zh-CN" altLang="en-US" sz="3700" dirty="0"/>
              <a:t>的研究内容</a:t>
            </a:r>
            <a:endParaRPr lang="en-US" alt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239715" y="1457226"/>
            <a:ext cx="5310554" cy="4525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endParaRPr lang="zh-CN" altLang="en-US" sz="3400" dirty="0">
              <a:effectLst/>
              <a:ea typeface="黑体" pitchFamily="49" charset="-122"/>
            </a:endParaRP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</a:t>
            </a:r>
            <a:r>
              <a:rPr lang="zh-CN" altLang="en-US" sz="3400" dirty="0" smtClean="0">
                <a:effectLst/>
                <a:ea typeface="黑体" pitchFamily="49" charset="-122"/>
              </a:rPr>
              <a:t>的数字化</a:t>
            </a: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图像增强与清晰化</a:t>
            </a: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图像的几何畸变校正</a:t>
            </a: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图像的融合</a:t>
            </a:r>
          </a:p>
          <a:p>
            <a:pPr eaLnBrk="1" hangingPunct="1">
              <a:defRPr/>
            </a:pPr>
            <a:r>
              <a:rPr lang="zh-CN" altLang="en-US" sz="3400" dirty="0" smtClean="0">
                <a:effectLst/>
                <a:ea typeface="黑体" pitchFamily="49" charset="-122"/>
              </a:rPr>
              <a:t>图像的检索</a:t>
            </a:r>
          </a:p>
          <a:p>
            <a:pPr eaLnBrk="1" hangingPunct="1">
              <a:defRPr/>
            </a:pPr>
            <a:r>
              <a:rPr lang="en-US" altLang="zh-CN" sz="3400" dirty="0" smtClean="0">
                <a:effectLst/>
                <a:ea typeface="黑体" pitchFamily="49" charset="-122"/>
              </a:rPr>
              <a:t>……</a:t>
            </a:r>
            <a:endParaRPr lang="zh-CN" altLang="en-US" sz="3400" dirty="0">
              <a:effectLst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6104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85800" y="646907"/>
            <a:ext cx="7772400" cy="608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3800" dirty="0">
              <a:latin typeface="+mn-ea"/>
              <a:ea typeface="+mn-ea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78924" y="1288550"/>
            <a:ext cx="8745268" cy="2292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车流量检测实际上是利用监视用的电子警察，获得当前时候，通过某个监视路段的车辆情况。</a:t>
            </a:r>
          </a:p>
        </p:txBody>
      </p:sp>
      <p:pic>
        <p:nvPicPr>
          <p:cNvPr id="4" name="a1.avi">
            <a:hlinkClick r:id="" action="ppaction://media"/>
          </p:cNvPr>
          <p:cNvPicPr>
            <a:picLocks noRot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810" y="3012944"/>
            <a:ext cx="4565528" cy="32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2312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latin typeface="黑体" panose="02010609060101010101" pitchFamily="49" charset="-122"/>
              </a:rPr>
              <a:t>图像处理的研究</a:t>
            </a:r>
            <a:r>
              <a:rPr lang="zh-CN" altLang="en-US" sz="4000" dirty="0" smtClean="0">
                <a:latin typeface="黑体" panose="02010609060101010101" pitchFamily="49" charset="-122"/>
              </a:rPr>
              <a:t>内容</a:t>
            </a:r>
            <a:r>
              <a:rPr lang="en-US" altLang="zh-CN" sz="4000" dirty="0" smtClean="0">
                <a:latin typeface="黑体" panose="02010609060101010101" pitchFamily="49" charset="-122"/>
              </a:rPr>
              <a:t>:</a:t>
            </a:r>
            <a:r>
              <a:rPr lang="zh-CN" altLang="en-US" sz="4000" dirty="0" smtClean="0">
                <a:latin typeface="黑体" panose="02010609060101010101" pitchFamily="49" charset="-122"/>
              </a:rPr>
              <a:t>视频监视车流检测</a:t>
            </a:r>
          </a:p>
          <a:p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xmlns="" val="3539076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196056" y="0"/>
            <a:ext cx="8151812" cy="10906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视频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监视</a:t>
            </a:r>
            <a:r>
              <a:rPr lang="en-US" altLang="zh-CN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: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车流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检测中的背景提取</a:t>
            </a:r>
          </a:p>
        </p:txBody>
      </p:sp>
      <p:pic>
        <p:nvPicPr>
          <p:cNvPr id="3" name="a1.avi">
            <a:hlinkClick r:id="" action="ppaction://media"/>
          </p:cNvPr>
          <p:cNvPicPr>
            <a:picLocks noRot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144" y="2050256"/>
            <a:ext cx="3221037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671094" y="2790031"/>
            <a:ext cx="3409950" cy="898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最大出现频度法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进行提取背景。</a:t>
            </a:r>
          </a:p>
        </p:txBody>
      </p:sp>
      <p:pic>
        <p:nvPicPr>
          <p:cNvPr id="5" name="Picture 7" descr="Image00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8456" y="3994943"/>
            <a:ext cx="30956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772694" y="3994943"/>
            <a:ext cx="1368425" cy="288925"/>
          </a:xfrm>
          <a:prstGeom prst="rightArrow">
            <a:avLst>
              <a:gd name="adj1" fmla="val 50000"/>
              <a:gd name="adj2" fmla="val 11840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38706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000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417" y="1230949"/>
            <a:ext cx="2903538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-604777" y="-81755"/>
            <a:ext cx="8281988" cy="10795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视频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监视</a:t>
            </a:r>
            <a:r>
              <a:rPr lang="en-US" altLang="zh-CN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: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车流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检测中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的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目标识别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pitchFamily="49" charset="-122"/>
              <a:ea typeface="+mn-ea"/>
            </a:endParaRPr>
          </a:p>
        </p:txBody>
      </p:sp>
      <p:pic>
        <p:nvPicPr>
          <p:cNvPr id="14" name="Picture 8" descr="二值图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1956" y="2829807"/>
            <a:ext cx="2520950" cy="1901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417" y="3947406"/>
            <a:ext cx="2903538" cy="219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988159" y="341138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当前帧图像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9206" y="61413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所提取背景图像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右大括号 17"/>
          <p:cNvSpPr/>
          <p:nvPr/>
        </p:nvSpPr>
        <p:spPr>
          <a:xfrm>
            <a:off x="3176955" y="2325300"/>
            <a:ext cx="502920" cy="2910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679875" y="3411387"/>
            <a:ext cx="1958340" cy="867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679875" y="357807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图像间的减法运算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0070C0"/>
                </a:solidFill>
              </a:rPr>
              <a:t>图像</a:t>
            </a:r>
            <a:r>
              <a:rPr lang="zh-CN" altLang="en-US" dirty="0" smtClean="0">
                <a:solidFill>
                  <a:srgbClr val="0070C0"/>
                </a:solidFill>
              </a:rPr>
              <a:t>二值化运算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5737275" y="3780720"/>
            <a:ext cx="419685" cy="16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4844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000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8409" y="4333013"/>
            <a:ext cx="3242629" cy="242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328549" y="61435"/>
            <a:ext cx="8001000" cy="6243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视频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监视：车流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检测中的车辆标识</a:t>
            </a:r>
          </a:p>
        </p:txBody>
      </p:sp>
      <p:pic>
        <p:nvPicPr>
          <p:cNvPr id="8" name="Picture 8" descr="二值图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608" y="830421"/>
            <a:ext cx="3124171" cy="235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Image0003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8410" y="830421"/>
            <a:ext cx="3242629" cy="244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右箭头 9"/>
          <p:cNvSpPr/>
          <p:nvPr/>
        </p:nvSpPr>
        <p:spPr>
          <a:xfrm>
            <a:off x="3962400" y="1470660"/>
            <a:ext cx="662940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96640" y="2182368"/>
            <a:ext cx="13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二值图像的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形态学操作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6309360" y="3505200"/>
            <a:ext cx="782320" cy="629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91680" y="3505200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根据面积去除噪声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0070C0"/>
                </a:solidFill>
              </a:rPr>
              <a:t>贴标签算法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9608" y="3962400"/>
            <a:ext cx="4368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上述流程中可以在本门课中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学到的算法：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图像间的减法运算</a:t>
            </a:r>
            <a:endParaRPr lang="en-US" altLang="zh-CN" sz="2400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图像二值化算法</a:t>
            </a:r>
            <a:endParaRPr lang="en-US" altLang="zh-CN" sz="2400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值图像的形态学操作</a:t>
            </a:r>
            <a:endParaRPr lang="en-US" altLang="zh-CN" sz="2400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贴标签算法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17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05594" y="620713"/>
            <a:ext cx="7772400" cy="12239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4500" dirty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sz="4500" dirty="0">
                <a:latin typeface="黑体" pitchFamily="49" charset="-122"/>
                <a:ea typeface="黑体" pitchFamily="49" charset="-122"/>
              </a:rPr>
            </a:br>
            <a:endParaRPr lang="zh-CN" altLang="en-US" sz="4200" dirty="0">
              <a:ea typeface="黑体" pitchFamily="49" charset="-122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3194" y="1844675"/>
            <a:ext cx="8382000" cy="39512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大雾照片不清晰的主要原因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景物到镜头之间有许多悬浮的细小水珠颗粒，形成了一个半透明的膜；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画面因这个覆盖的半透明膜而对比度降低，使得景物细节退化。</a:t>
            </a:r>
          </a:p>
        </p:txBody>
      </p:sp>
      <p:sp>
        <p:nvSpPr>
          <p:cNvPr id="4" name="矩形 3"/>
          <p:cNvSpPr/>
          <p:nvPr/>
        </p:nvSpPr>
        <p:spPr>
          <a:xfrm>
            <a:off x="153194" y="450016"/>
            <a:ext cx="718914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</a:rPr>
              <a:t>图像处理的研究内容</a:t>
            </a:r>
            <a:r>
              <a:rPr lang="en-US" altLang="zh-CN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</a:rPr>
              <a:t>大雾的清晰化</a:t>
            </a:r>
          </a:p>
        </p:txBody>
      </p:sp>
    </p:spTree>
    <p:extLst>
      <p:ext uri="{BB962C8B-B14F-4D97-AF65-F5344CB8AC3E}">
        <p14:creationId xmlns:p14="http://schemas.microsoft.com/office/powerpoint/2010/main" xmlns="" val="44939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704820" y="318512"/>
            <a:ext cx="8665389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/>
              <a:t>基于</a:t>
            </a:r>
            <a:r>
              <a:rPr lang="zh-CN" altLang="en-US" sz="4400" dirty="0"/>
              <a:t>视觉智能的</a:t>
            </a:r>
            <a:r>
              <a:rPr lang="en-US" altLang="zh-CN" sz="4400" dirty="0"/>
              <a:t>SLAM</a:t>
            </a:r>
            <a:r>
              <a:rPr lang="zh-CN" altLang="en-US" sz="4400" dirty="0"/>
              <a:t>系统</a:t>
            </a:r>
            <a:endParaRPr lang="en-US" sz="4400" dirty="0"/>
          </a:p>
        </p:txBody>
      </p:sp>
      <p:pic>
        <p:nvPicPr>
          <p:cNvPr id="2" name="ICPR_EMSL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646" y="1600199"/>
            <a:ext cx="6977848" cy="46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43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753427" y="205741"/>
            <a:ext cx="7772400" cy="608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大雾的清晰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化：大雾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建模方法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98424" y="1451770"/>
            <a:ext cx="8855076" cy="12874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通过对大雾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建模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补偿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去除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大雾悬浮水珠膜的影响。</a:t>
            </a:r>
          </a:p>
        </p:txBody>
      </p:sp>
      <p:pic>
        <p:nvPicPr>
          <p:cNvPr id="4" name="Picture 6" descr="8-50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413" y="2739232"/>
            <a:ext cx="38544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8-50-1-9-45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0100" y="2739232"/>
            <a:ext cx="3811588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0500" y="5677694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           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原图                   清晰化处理结果</a:t>
            </a:r>
          </a:p>
        </p:txBody>
      </p:sp>
    </p:spTree>
    <p:extLst>
      <p:ext uri="{BB962C8B-B14F-4D97-AF65-F5344CB8AC3E}">
        <p14:creationId xmlns:p14="http://schemas.microsoft.com/office/powerpoint/2010/main" xmlns="" val="408071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37516" y="1561307"/>
            <a:ext cx="7481888" cy="12874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增强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画面对比度，提高能见度。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600869" y="2625249"/>
            <a:ext cx="7777163" cy="3248025"/>
            <a:chOff x="476" y="1797"/>
            <a:chExt cx="4899" cy="2046"/>
          </a:xfrm>
        </p:grpSpPr>
        <p:pic>
          <p:nvPicPr>
            <p:cNvPr id="5" name="Picture 7" descr="0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6" y="1797"/>
              <a:ext cx="2400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08h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71" y="1797"/>
              <a:ext cx="2400" cy="18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476" y="3612"/>
              <a:ext cx="4899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宋体" pitchFamily="2" charset="-122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latin typeface="黑体" pitchFamily="49" charset="-122"/>
                  <a:ea typeface="黑体" pitchFamily="49" charset="-122"/>
                </a:rPr>
                <a:t>           </a:t>
              </a:r>
              <a:r>
                <a:rPr lang="zh-CN" altLang="en-US">
                  <a:latin typeface="黑体" pitchFamily="49" charset="-122"/>
                  <a:ea typeface="黑体" pitchFamily="49" charset="-122"/>
                </a:rPr>
                <a:t>原图                       局部块重叠的直方图均衡化</a:t>
              </a: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326707" y="509747"/>
            <a:ext cx="7772400" cy="608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大雾的清晰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化：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增强对比度方法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pitchFamily="49" charset="-12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4703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158115" y="1049258"/>
            <a:ext cx="5181600" cy="5837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6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变</a:t>
            </a:r>
            <a:r>
              <a:rPr lang="zh-CN" altLang="en-US" sz="3600" b="1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景深图像的</a:t>
            </a:r>
            <a:r>
              <a:rPr lang="zh-CN" altLang="en-US" sz="3600" b="1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拼接：</a:t>
            </a:r>
            <a:endParaRPr lang="zh-CN" altLang="en-US" sz="3600" b="1" dirty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5" descr="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2925" y="1822846"/>
            <a:ext cx="287972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0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4725" y="1822846"/>
            <a:ext cx="287972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0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125" y="1822846"/>
            <a:ext cx="287972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ehou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" y="4287043"/>
            <a:ext cx="8823325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85274" y="157638"/>
            <a:ext cx="67377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</a:rPr>
              <a:t>图像处理的研究内容</a:t>
            </a:r>
            <a:r>
              <a:rPr lang="en-US" altLang="zh-CN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</a:rPr>
              <a:t>: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</a:rPr>
              <a:t>图像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</a:rPr>
              <a:t>的融合</a:t>
            </a:r>
          </a:p>
        </p:txBody>
      </p:sp>
    </p:spTree>
    <p:extLst>
      <p:ext uri="{BB962C8B-B14F-4D97-AF65-F5344CB8AC3E}">
        <p14:creationId xmlns:p14="http://schemas.microsoft.com/office/powerpoint/2010/main" xmlns="" val="948633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243365"/>
            <a:ext cx="8686800" cy="68119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图像处理的研究内容</a:t>
            </a:r>
            <a:r>
              <a:rPr lang="en-US" altLang="zh-CN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:</a:t>
            </a:r>
            <a:r>
              <a:rPr lang="zh-CN" altLang="en-US" sz="3400" cap="all" spc="120" dirty="0" smtClean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图像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pitchFamily="49" charset="-122"/>
                <a:ea typeface="+mn-ea"/>
              </a:rPr>
              <a:t>的几何畸变校正</a:t>
            </a:r>
          </a:p>
        </p:txBody>
      </p:sp>
      <p:pic>
        <p:nvPicPr>
          <p:cNvPr id="3" name="Picture 5" descr="DSCN0003_bararea"/>
          <p:cNvPicPr>
            <a:picLocks noChangeAspect="1" noChangeArrowheads="1"/>
          </p:cNvPicPr>
          <p:nvPr/>
        </p:nvPicPr>
        <p:blipFill>
          <a:blip r:embed="rId2">
            <a:lum bright="12000"/>
          </a:blip>
          <a:srcRect/>
          <a:stretch>
            <a:fillRect/>
          </a:stretch>
        </p:blipFill>
        <p:spPr bwMode="auto">
          <a:xfrm>
            <a:off x="304800" y="2044223"/>
            <a:ext cx="4138613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rectify"/>
          <p:cNvPicPr>
            <a:picLocks noChangeAspect="1" noChangeArrowheads="1"/>
          </p:cNvPicPr>
          <p:nvPr/>
        </p:nvPicPr>
        <p:blipFill>
          <a:blip r:embed="rId3">
            <a:lum bright="18000" contrast="12000"/>
          </a:blip>
          <a:srcRect/>
          <a:stretch>
            <a:fillRect/>
          </a:stretch>
        </p:blipFill>
        <p:spPr bwMode="auto">
          <a:xfrm>
            <a:off x="4648200" y="2044223"/>
            <a:ext cx="3886200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77686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892206" y="1012794"/>
            <a:ext cx="7772400" cy="4321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  <a:p>
            <a:r>
              <a:rPr lang="en-US" altLang="zh-CN" sz="2400" dirty="0"/>
              <a:t>Any Questions?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39637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2966206" y="328605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/>
              <a:t>物体</a:t>
            </a:r>
            <a:r>
              <a:rPr lang="zh-CN" altLang="en-US" sz="4400" dirty="0"/>
              <a:t>检测</a:t>
            </a:r>
            <a:endParaRPr lang="en-US" altLang="en-US" sz="4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67" y="1395405"/>
            <a:ext cx="5949370" cy="22470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67" y="3642412"/>
            <a:ext cx="2892639" cy="21694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631" y="3633859"/>
            <a:ext cx="2867606" cy="21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637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1937506" y="328605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/>
              <a:t>自然</a:t>
            </a:r>
            <a:r>
              <a:rPr lang="zh-CN" altLang="en-US" sz="4400" dirty="0"/>
              <a:t>场景文字检测</a:t>
            </a:r>
            <a:endParaRPr lang="en-US" altLang="en-US" sz="4400" dirty="0"/>
          </a:p>
        </p:txBody>
      </p:sp>
      <p:pic>
        <p:nvPicPr>
          <p:cNvPr id="6" name="indoo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5303" y="1283140"/>
            <a:ext cx="6464560" cy="4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099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 smtClean="0"/>
              <a:t>基于</a:t>
            </a:r>
            <a:r>
              <a:rPr lang="zh-CN" altLang="en-US" sz="4800" dirty="0"/>
              <a:t>深度学习的骨骼动作识别</a:t>
            </a:r>
            <a:endParaRPr lang="en-US" altLang="en-US" sz="4800" dirty="0"/>
          </a:p>
        </p:txBody>
      </p:sp>
      <p:pic>
        <p:nvPicPr>
          <p:cNvPr id="4" name="ICME_skeletonLST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306" y="1247849"/>
            <a:ext cx="8445538" cy="47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11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/>
              <a:t> </a:t>
            </a:r>
            <a:r>
              <a:rPr lang="zh-CN" altLang="en-US" sz="3700" dirty="0" smtClean="0"/>
              <a:t>      </a:t>
            </a:r>
            <a:r>
              <a:rPr lang="zh-CN" altLang="en-US" sz="4800" dirty="0" smtClean="0"/>
              <a:t>三维</a:t>
            </a:r>
            <a:r>
              <a:rPr lang="zh-CN" altLang="en-US" sz="4800" dirty="0"/>
              <a:t>模型自由变形</a:t>
            </a:r>
            <a:endParaRPr lang="en-US" altLang="en-US" sz="4800" dirty="0"/>
          </a:p>
        </p:txBody>
      </p:sp>
      <p:pic>
        <p:nvPicPr>
          <p:cNvPr id="5" name="dragon_final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19" y="1395405"/>
            <a:ext cx="8661763" cy="48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68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>
            <a:spLocks/>
          </p:cNvSpPr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700" dirty="0"/>
          </a:p>
        </p:txBody>
      </p:sp>
      <p:sp>
        <p:nvSpPr>
          <p:cNvPr id="4" name="TextBox 4"/>
          <p:cNvSpPr txBox="1"/>
          <p:nvPr/>
        </p:nvSpPr>
        <p:spPr>
          <a:xfrm>
            <a:off x="551838" y="1784838"/>
            <a:ext cx="79746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latin typeface="+mj-lt"/>
              </a:rPr>
              <a:t>如果大家有兴趣在</a:t>
            </a:r>
            <a:r>
              <a:rPr lang="zh-CN" altLang="en-US" sz="3200" cap="all" spc="120" dirty="0">
                <a:solidFill>
                  <a:srgbClr val="C00000"/>
                </a:solidFill>
                <a:latin typeface="+mj-lt"/>
              </a:rPr>
              <a:t>暑期</a:t>
            </a:r>
            <a:r>
              <a:rPr lang="zh-CN" altLang="en-US" sz="3200" cap="all" spc="120" dirty="0">
                <a:latin typeface="+mj-lt"/>
              </a:rPr>
              <a:t>、</a:t>
            </a:r>
            <a:r>
              <a:rPr lang="zh-CN" altLang="en-US" sz="3200" cap="all" spc="120" dirty="0">
                <a:solidFill>
                  <a:srgbClr val="C00000"/>
                </a:solidFill>
                <a:latin typeface="+mj-lt"/>
              </a:rPr>
              <a:t>毕业设计、创训计划</a:t>
            </a:r>
            <a:r>
              <a:rPr lang="zh-CN" altLang="en-US" sz="3200" cap="all" spc="120" dirty="0">
                <a:latin typeface="+mj-lt"/>
              </a:rPr>
              <a:t>和</a:t>
            </a:r>
            <a:r>
              <a:rPr lang="zh-CN" altLang="en-US" sz="3200" cap="all" spc="120" dirty="0">
                <a:solidFill>
                  <a:srgbClr val="C00000"/>
                </a:solidFill>
                <a:latin typeface="+mj-lt"/>
              </a:rPr>
              <a:t>研究生阶段</a:t>
            </a:r>
            <a:r>
              <a:rPr lang="zh-CN" altLang="en-US" sz="3200" cap="all" spc="120" dirty="0">
                <a:latin typeface="+mj-lt"/>
              </a:rPr>
              <a:t>，从事计算机视觉与人工智能的研究或实践，欢迎大家通过</a:t>
            </a:r>
            <a:r>
              <a:rPr lang="en-US" altLang="zh-CN" sz="3200" cap="all" spc="120" dirty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zh-CN" altLang="en-US" sz="3200" cap="all" spc="120" dirty="0">
                <a:latin typeface="+mj-lt"/>
              </a:rPr>
              <a:t>联系我。</a:t>
            </a:r>
            <a:endParaRPr lang="en-US" altLang="zh-CN" sz="3200" cap="all" spc="1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97173" y="4467637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wuyirui@hhu.edu.cn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1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4997</TotalTime>
  <Words>1468</Words>
  <Application>Microsoft Office PowerPoint</Application>
  <PresentationFormat>全屏显示(4:3)</PresentationFormat>
  <Paragraphs>193</Paragraphs>
  <Slides>44</Slides>
  <Notes>0</Notes>
  <HiddenSlides>0</HiddenSlides>
  <MMClips>5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Essential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thinkpad</cp:lastModifiedBy>
  <cp:revision>271</cp:revision>
  <dcterms:created xsi:type="dcterms:W3CDTF">2015-05-27T21:21:49Z</dcterms:created>
  <dcterms:modified xsi:type="dcterms:W3CDTF">2018-04-24T07:26:04Z</dcterms:modified>
</cp:coreProperties>
</file>